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77" r:id="rId5"/>
    <p:sldId id="278" r:id="rId6"/>
    <p:sldId id="279" r:id="rId7"/>
    <p:sldId id="280" r:id="rId8"/>
    <p:sldId id="281" r:id="rId9"/>
    <p:sldId id="276" r:id="rId10"/>
    <p:sldId id="271" r:id="rId11"/>
    <p:sldId id="272" r:id="rId12"/>
    <p:sldId id="274" r:id="rId13"/>
    <p:sldId id="275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7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ace.coe.int/pdf/fe6c6c07ab1da2ca7d3e454913c9795b3b756a795b97e1645f4fff997b61ca83?title=Doc.%201418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cbe.eu/fr/actions/comites-et-groupes-de-travail/?idC=824&amp;Committee=European%20Convention&amp;cHash=7d1cfa936b0682d3e64e5d43280db75b" TargetMode="External"/><Relationship Id="rId5" Type="http://schemas.openxmlformats.org/officeDocument/2006/relationships/hyperlink" Target="https://assembly.coe.int/nw/xml/XRef/Xref-XML2HTML-EN.asp?fileid=24466&amp;lang=fr" TargetMode="External"/><Relationship Id="rId4" Type="http://schemas.openxmlformats.org/officeDocument/2006/relationships/hyperlink" Target="https://www.ccbe.eu/fileadmin/speciality_distribution/public/documents/EUROPEAN_CONVENTION/CONV_Position_papers/FR_CONV_20170915_CCBE-contribution-european-convention-profession-lawyer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be.eu/fileadmin/speciality_distribution/public/documents/EUROPEAN_CONVENTION/CONV_Position_papers/FR_CONV_20230216_Position-du-CCBE-sur-le-projet-de-Convention-sur-la-protection-de-la-profession-d-avocat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oe.int/fr/web/cdcj/cj-a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m.coe.int/terms-of-reference-of-the-committee-of-experts-on-the-protection-of-la/1680a74d42" TargetMode="External"/><Relationship Id="rId5" Type="http://schemas.openxmlformats.org/officeDocument/2006/relationships/hyperlink" Target="https://www.ccbe.eu/fileadmin/speciality_distribution/public/documents/EUROPEAN_CONVENTION/CONV_Position_papers/FR_CONV_20211008_CCBE-position-on-the-proposed-new-legal-instrument-on-the-Profession-of-Lawyer.pdf" TargetMode="External"/><Relationship Id="rId4" Type="http://schemas.openxmlformats.org/officeDocument/2006/relationships/hyperlink" Target="https://rm.coe.int/etude-de-faisabilite-d-un-instruments-juridque-europeen-couv-texte-a5-/1680a227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m.coe.int/cdcj-2024-33-e-full-meeting-report-cdcj-103rd-plenary-meeting/1680b313b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E0D5BA1B-6DD3-6935-B7E8-1D2B5DD2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1302" t="52175" r="46578" b="42372"/>
          <a:stretch/>
        </p:blipFill>
        <p:spPr>
          <a:xfrm rot="10800000" flipH="1">
            <a:off x="-1" y="3576135"/>
            <a:ext cx="9144002" cy="2215990"/>
          </a:xfrm>
          <a:prstGeom prst="rect">
            <a:avLst/>
          </a:prstGeom>
        </p:spPr>
      </p:pic>
      <p:pic>
        <p:nvPicPr>
          <p:cNvPr id="6" name="Image 5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8B4DB218-F474-78C6-BD82-C76D8365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9" t="9180" r="14902" b="65246"/>
          <a:stretch/>
        </p:blipFill>
        <p:spPr>
          <a:xfrm>
            <a:off x="-1" y="-656209"/>
            <a:ext cx="9144001" cy="403289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CF82B1D-1E7C-31AC-A860-041EF1BE2E77}"/>
              </a:ext>
            </a:extLst>
          </p:cNvPr>
          <p:cNvSpPr/>
          <p:nvPr/>
        </p:nvSpPr>
        <p:spPr>
          <a:xfrm>
            <a:off x="472560" y="-186998"/>
            <a:ext cx="1388589" cy="1403035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/>
              <a:t>LAURENCE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7070" y="3376689"/>
            <a:ext cx="637131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800"/>
            </a:pPr>
            <a:r>
              <a:rPr lang="fr-FR" sz="4000" b="1" dirty="0">
                <a:solidFill>
                  <a:srgbClr val="002060"/>
                </a:solidFill>
                <a:latin typeface="Aptos"/>
              </a:rPr>
              <a:t>Convention européenne sur la protection de </a:t>
            </a:r>
          </a:p>
          <a:p>
            <a:pPr>
              <a:defRPr sz="1800"/>
            </a:pPr>
            <a:r>
              <a:rPr lang="fr-FR" sz="4000" b="1" dirty="0">
                <a:solidFill>
                  <a:srgbClr val="002060"/>
                </a:solidFill>
                <a:latin typeface="Aptos"/>
              </a:rPr>
              <a:t>la profession d’avocat</a:t>
            </a:r>
            <a:endParaRPr sz="4000" b="1" dirty="0">
              <a:solidFill>
                <a:srgbClr val="002060"/>
              </a:solidFill>
              <a:latin typeface="Aptos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B3E9E54-4044-4E53-CF27-D6B672A019DE}"/>
              </a:ext>
            </a:extLst>
          </p:cNvPr>
          <p:cNvCxnSpPr>
            <a:cxnSpLocks/>
          </p:cNvCxnSpPr>
          <p:nvPr/>
        </p:nvCxnSpPr>
        <p:spPr>
          <a:xfrm>
            <a:off x="2645961" y="3795191"/>
            <a:ext cx="0" cy="1691209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16BA84AC-071A-4509-8323-40F1818B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479"/>
          <a:stretch/>
        </p:blipFill>
        <p:spPr>
          <a:xfrm>
            <a:off x="-70065" y="3141278"/>
            <a:ext cx="2564915" cy="3034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F84E-2FE6-4C61-966D-1C48B664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1AC77F56-9622-A7F7-4951-112A911A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35" b="65246"/>
          <a:stretch/>
        </p:blipFill>
        <p:spPr>
          <a:xfrm>
            <a:off x="0" y="0"/>
            <a:ext cx="9144000" cy="24999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BF6801-9CFE-4E09-1D16-678608C8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719"/>
          <a:stretch/>
        </p:blipFill>
        <p:spPr>
          <a:xfrm rot="10800000">
            <a:off x="-4" y="2499922"/>
            <a:ext cx="9144004" cy="4392874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7274395-4C8B-4323-732A-AD615ACD0ED3}"/>
              </a:ext>
            </a:extLst>
          </p:cNvPr>
          <p:cNvSpPr/>
          <p:nvPr/>
        </p:nvSpPr>
        <p:spPr>
          <a:xfrm>
            <a:off x="763597" y="2292096"/>
            <a:ext cx="7651168" cy="39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6" name="Image 5" descr="Une image contenant noir, obscurité, capture d’écran&#10;&#10;Description générée automatiquement">
            <a:extLst>
              <a:ext uri="{FF2B5EF4-FFF2-40B4-BE49-F238E27FC236}">
                <a16:creationId xmlns:a16="http://schemas.microsoft.com/office/drawing/2014/main" id="{7FE5CCCC-9C31-8F96-B8DF-AFD69095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76" y="2409770"/>
            <a:ext cx="3940968" cy="80021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F590EF-6168-BD9D-E643-671167FA026C}"/>
              </a:ext>
            </a:extLst>
          </p:cNvPr>
          <p:cNvSpPr txBox="1">
            <a:spLocks/>
          </p:cNvSpPr>
          <p:nvPr/>
        </p:nvSpPr>
        <p:spPr>
          <a:xfrm>
            <a:off x="1751015" y="421994"/>
            <a:ext cx="44458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Origine de la Convention</a:t>
            </a:r>
            <a:endParaRPr lang="fr-BE" sz="3600" dirty="0">
              <a:solidFill>
                <a:schemeClr val="bg1"/>
              </a:solidFill>
              <a:latin typeface="Aptos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D6E982F-770C-40D6-871B-669E9D862DF9}"/>
              </a:ext>
            </a:extLst>
          </p:cNvPr>
          <p:cNvCxnSpPr>
            <a:cxnSpLocks/>
          </p:cNvCxnSpPr>
          <p:nvPr/>
        </p:nvCxnSpPr>
        <p:spPr>
          <a:xfrm>
            <a:off x="1549387" y="415924"/>
            <a:ext cx="0" cy="10715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C38AEEA8-8261-A954-DDF1-7D4EB4A26809}"/>
              </a:ext>
            </a:extLst>
          </p:cNvPr>
          <p:cNvSpPr/>
          <p:nvPr/>
        </p:nvSpPr>
        <p:spPr>
          <a:xfrm>
            <a:off x="335096" y="43319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2" name="Image 1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28220C88-CD51-0623-BDDF-B00C6B1B6A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269823" y="1603126"/>
            <a:ext cx="1834986" cy="1834986"/>
          </a:xfrm>
          <a:prstGeom prst="rect">
            <a:avLst/>
          </a:prstGeom>
        </p:spPr>
      </p:pic>
      <p:pic>
        <p:nvPicPr>
          <p:cNvPr id="4" name="Image 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306E8DA1-91C5-D280-5C9F-32DD941988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52175" r="44945" b="42372"/>
          <a:stretch/>
        </p:blipFill>
        <p:spPr>
          <a:xfrm rot="10800000">
            <a:off x="1209136" y="3226173"/>
            <a:ext cx="4918741" cy="487205"/>
          </a:xfrm>
          <a:prstGeom prst="rect">
            <a:avLst/>
          </a:prstGeom>
        </p:spPr>
      </p:pic>
      <p:pic>
        <p:nvPicPr>
          <p:cNvPr id="9" name="Image 8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95D62F1F-A7DB-0C9E-CE5B-AFB33516D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464" y="1487424"/>
            <a:ext cx="2368296" cy="236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43F9D-8850-855C-6E47-13E859957B41}"/>
              </a:ext>
            </a:extLst>
          </p:cNvPr>
          <p:cNvSpPr txBox="1"/>
          <p:nvPr/>
        </p:nvSpPr>
        <p:spPr>
          <a:xfrm>
            <a:off x="1209136" y="3469776"/>
            <a:ext cx="6349904" cy="236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dirty="0"/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GB" sz="18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27/09/2016 </a:t>
            </a:r>
            <a:r>
              <a:rPr lang="en-GB" sz="1800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Lettre du CCBE au secrétaire général du Conseil de l’Europe proposant l’élaboration d’un instrument juridique contraignant pour protéger la profession d’avocat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GB" sz="18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13/10/2016 </a:t>
            </a:r>
            <a:r>
              <a:rPr lang="en-GB" sz="1800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Motion pour une recommandation par l’Assemblée parlementaire du Conseil de l’Europe (APCE)</a:t>
            </a:r>
            <a:endParaRPr lang="fr-BE" sz="18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216AE-4E4D-401E-684E-0C3292AE4253}"/>
              </a:ext>
            </a:extLst>
          </p:cNvPr>
          <p:cNvSpPr txBox="1"/>
          <p:nvPr/>
        </p:nvSpPr>
        <p:spPr>
          <a:xfrm>
            <a:off x="1278265" y="2899510"/>
            <a:ext cx="325303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800"/>
            </a:pPr>
            <a:r>
              <a:rPr lang="fr-BE" sz="2800" b="1" dirty="0">
                <a:solidFill>
                  <a:srgbClr val="002060"/>
                </a:solidFill>
                <a:latin typeface="Aptos"/>
              </a:rPr>
              <a:t>Premières étapes </a:t>
            </a:r>
          </a:p>
        </p:txBody>
      </p:sp>
    </p:spTree>
    <p:extLst>
      <p:ext uri="{BB962C8B-B14F-4D97-AF65-F5344CB8AC3E}">
        <p14:creationId xmlns:p14="http://schemas.microsoft.com/office/powerpoint/2010/main" val="254443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2062-EC01-6CC8-8EED-4ED8F8AA9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D7E09DAD-F3E5-FE54-FF98-2753B0C722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403697" y="3328250"/>
            <a:ext cx="2496259" cy="414984"/>
          </a:xfrm>
          <a:prstGeom prst="rect">
            <a:avLst/>
          </a:prstGeom>
        </p:spPr>
      </p:pic>
      <p:pic>
        <p:nvPicPr>
          <p:cNvPr id="3" name="Image 2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6DE3758C-424C-1E92-151C-0E0E7D12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267340" y="2046541"/>
            <a:ext cx="2496259" cy="414984"/>
          </a:xfrm>
          <a:prstGeom prst="rect">
            <a:avLst/>
          </a:prstGeom>
        </p:spPr>
      </p:pic>
      <p:pic>
        <p:nvPicPr>
          <p:cNvPr id="14" name="Image 1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95DA3F6D-3B67-C868-5361-6DED19F7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27" r="375" b="65246"/>
          <a:stretch/>
        </p:blipFill>
        <p:spPr>
          <a:xfrm>
            <a:off x="0" y="3902"/>
            <a:ext cx="9144000" cy="1973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281FA-E8ED-6401-7A88-B522F2C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28" y="419330"/>
            <a:ext cx="3289982" cy="1143000"/>
          </a:xfrm>
        </p:spPr>
        <p:txBody>
          <a:bodyPr>
            <a:normAutofit fontScale="90000"/>
          </a:bodyPr>
          <a:lstStyle/>
          <a:p>
            <a:r>
              <a:rPr lang="fr-BE" sz="3600" dirty="0">
                <a:solidFill>
                  <a:schemeClr val="bg1"/>
                </a:solidFill>
                <a:latin typeface="Aptos"/>
              </a:rPr>
              <a:t>Moments clés (2017-2023)</a:t>
            </a:r>
            <a:r>
              <a:rPr lang="fr-BE" sz="3600" dirty="0">
                <a:solidFill>
                  <a:schemeClr val="accent6"/>
                </a:solidFill>
                <a:latin typeface="Aptos"/>
              </a:rPr>
              <a:t>(1)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632CFE9-B772-4A97-BFE1-EA08A5369728}"/>
              </a:ext>
            </a:extLst>
          </p:cNvPr>
          <p:cNvCxnSpPr>
            <a:cxnSpLocks/>
          </p:cNvCxnSpPr>
          <p:nvPr/>
        </p:nvCxnSpPr>
        <p:spPr>
          <a:xfrm>
            <a:off x="659941" y="543212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0682194-DD6E-B383-9679-C1F2A526D858}"/>
              </a:ext>
            </a:extLst>
          </p:cNvPr>
          <p:cNvSpPr txBox="1"/>
          <p:nvPr/>
        </p:nvSpPr>
        <p:spPr>
          <a:xfrm>
            <a:off x="463296" y="1977314"/>
            <a:ext cx="8298174" cy="483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4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fr-BE" sz="24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15/09/2017 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u="sng" kern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Contribution du CCBE sur la proposition de Convention européenne sur la profession d’avocat</a:t>
            </a:r>
            <a:endParaRPr lang="fr-BE" sz="18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</a:t>
            </a:r>
            <a:endParaRPr lang="fr-BE" sz="24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24/01/2018 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u="sng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 2121 (2018) pour une convention européenne sur la profession d’avocat</a:t>
            </a:r>
            <a:endParaRPr lang="fr-FR" sz="1800" u="sng" kern="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 2018 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du </a:t>
            </a: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groupe de travail du CCBE sur la Convention européenne</a:t>
            </a:r>
            <a:endParaRPr lang="fr-BE" sz="18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4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fr-BE" sz="24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05/02/2019 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Réponse du Comité des Ministres à la Recommandation 2121 de l’APCE, invitant le CDCJ à préparer une étude de faisabilité sur la nécessité d’une Convention sur la protection de la profession d’avocat</a:t>
            </a:r>
            <a:endParaRPr lang="fr-BE" sz="18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839B373-7111-6199-5D7C-EB7148D78424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5" name="Image 4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1B8D8B8F-94C5-3538-9255-C4CCB897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403698" y="5301662"/>
            <a:ext cx="2496259" cy="4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039C9-E6DE-06D7-F12D-36BB300CA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1F31DBF8-92C6-5B97-1486-7F59F40F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336716" y="5915878"/>
            <a:ext cx="1993313" cy="331373"/>
          </a:xfrm>
          <a:prstGeom prst="rect">
            <a:avLst/>
          </a:prstGeom>
        </p:spPr>
      </p:pic>
      <p:pic>
        <p:nvPicPr>
          <p:cNvPr id="6" name="Image 5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19AA6F05-7182-3B1D-A4FA-2CC91902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336719" y="5136213"/>
            <a:ext cx="1993313" cy="331373"/>
          </a:xfrm>
          <a:prstGeom prst="rect">
            <a:avLst/>
          </a:prstGeom>
        </p:spPr>
      </p:pic>
      <p:pic>
        <p:nvPicPr>
          <p:cNvPr id="5" name="Image 4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C43D993D-33F5-2B85-2712-CDF74C10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336716" y="3161991"/>
            <a:ext cx="1993313" cy="331373"/>
          </a:xfrm>
          <a:prstGeom prst="rect">
            <a:avLst/>
          </a:prstGeom>
        </p:spPr>
      </p:pic>
      <p:pic>
        <p:nvPicPr>
          <p:cNvPr id="14" name="Image 1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A758DE0D-0B04-500B-7BD6-9C55534D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76" r="375" b="65245"/>
          <a:stretch/>
        </p:blipFill>
        <p:spPr>
          <a:xfrm>
            <a:off x="0" y="-1"/>
            <a:ext cx="9144000" cy="1805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587A5-31F2-BD88-83F8-BB282E8A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28" y="419330"/>
            <a:ext cx="3289982" cy="1143000"/>
          </a:xfrm>
        </p:spPr>
        <p:txBody>
          <a:bodyPr>
            <a:normAutofit fontScale="90000"/>
          </a:bodyPr>
          <a:lstStyle/>
          <a:p>
            <a:r>
              <a:rPr lang="fr-BE" sz="3600" dirty="0">
                <a:solidFill>
                  <a:schemeClr val="bg1"/>
                </a:solidFill>
                <a:latin typeface="Aptos"/>
              </a:rPr>
              <a:t>Moments clés (2017-2023) </a:t>
            </a:r>
            <a:r>
              <a:rPr lang="fr-BE" sz="3600" dirty="0">
                <a:solidFill>
                  <a:schemeClr val="accent6"/>
                </a:solidFill>
                <a:latin typeface="Aptos"/>
              </a:rPr>
              <a:t>(2)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4B88ECF-3096-4FA8-DA5C-CC45D9D16F0E}"/>
              </a:ext>
            </a:extLst>
          </p:cNvPr>
          <p:cNvCxnSpPr>
            <a:cxnSpLocks/>
          </p:cNvCxnSpPr>
          <p:nvPr/>
        </p:nvCxnSpPr>
        <p:spPr>
          <a:xfrm>
            <a:off x="659941" y="543212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4EEA968A-B464-E03A-FD1C-AD091866A0F0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4" name="Image 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17E45E7B-B90E-3B3F-E783-85305F1D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41272" b="42104"/>
          <a:stretch/>
        </p:blipFill>
        <p:spPr>
          <a:xfrm>
            <a:off x="-171088" y="1805098"/>
            <a:ext cx="1993313" cy="3313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2BD72A-B012-A327-E4FB-F215798EB153}"/>
              </a:ext>
            </a:extLst>
          </p:cNvPr>
          <p:cNvSpPr txBox="1"/>
          <p:nvPr/>
        </p:nvSpPr>
        <p:spPr>
          <a:xfrm>
            <a:off x="437256" y="1805099"/>
            <a:ext cx="8324214" cy="508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6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fr-BE" sz="16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Novembre 2020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par le CDCJ de </a:t>
            </a:r>
            <a:r>
              <a:rPr lang="fr-FR" sz="16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l’étude de faisabilité d’un nouvel instrument juridique européen, contraignant ou non, sur la profession d’avocat : valeur ajoutée et efficacité potentielles</a:t>
            </a:r>
            <a:endParaRPr lang="fr-FR" sz="1600" kern="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6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fr-BE" sz="16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08/10/2021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u="sng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 du CCBE sur la proposition de nouvel instrument juridique sur la profession d'avocat : la nécessité d'un instrument juridique contraignant accompagné d'un mécanisme de mise en œuvre</a:t>
            </a:r>
            <a:endParaRPr lang="fr-FR" sz="1600" u="sng" kern="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24/11/2021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Mandat</a:t>
            </a:r>
            <a:r>
              <a:rPr lang="fr-FR" sz="16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adopté par le Comité des Ministres pour la création du </a:t>
            </a:r>
            <a:r>
              <a:rPr lang="fr-FR" sz="16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Comité d’experts sur la protection des avocats (CJ-AV)</a:t>
            </a:r>
            <a:endParaRPr lang="fr-FR" sz="1600" kern="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6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fr-BE" sz="16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06-08/04/2022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Première </a:t>
            </a:r>
            <a:r>
              <a:rPr lang="en-GB" sz="1600" kern="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réunion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CJ-AV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6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fr-BE" sz="16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16/02/2023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u="sng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 du CCBE sur le projet de Convention sur la protection de la profession d’avocat</a:t>
            </a:r>
            <a:endParaRPr lang="fr-BE" sz="1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1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3841-55FE-3487-AAC3-530E0C2D7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0684437-48EE-51AB-088A-E61B3F48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19"/>
          <a:stretch/>
        </p:blipFill>
        <p:spPr>
          <a:xfrm rot="10800000">
            <a:off x="-16216" y="0"/>
            <a:ext cx="9144004" cy="1792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2CB5E-CAD0-8A22-2F39-6C550566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61" y="419330"/>
            <a:ext cx="32899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BE" sz="3600" dirty="0">
                <a:solidFill>
                  <a:schemeClr val="bg1"/>
                </a:solidFill>
                <a:latin typeface="Aptos"/>
              </a:rPr>
              <a:t>Étapes finales</a:t>
            </a:r>
            <a:br>
              <a:rPr lang="fr-BE" sz="3600" dirty="0">
                <a:solidFill>
                  <a:schemeClr val="bg1"/>
                </a:solidFill>
                <a:latin typeface="Aptos"/>
              </a:rPr>
            </a:br>
            <a:r>
              <a:rPr lang="fr-BE" sz="3600" dirty="0">
                <a:solidFill>
                  <a:schemeClr val="bg1"/>
                </a:solidFill>
                <a:latin typeface="Aptos"/>
              </a:rPr>
              <a:t>(2024-2025)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9E5426-90B2-DED4-2E93-6BFEA046FA58}"/>
              </a:ext>
            </a:extLst>
          </p:cNvPr>
          <p:cNvCxnSpPr>
            <a:cxnSpLocks/>
          </p:cNvCxnSpPr>
          <p:nvPr/>
        </p:nvCxnSpPr>
        <p:spPr>
          <a:xfrm>
            <a:off x="659941" y="543212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D5025EE7-07B0-CFB6-7834-5A2E38536E70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7" name="Image 6" descr="Une image contenant habits&#10;&#10;Description générée automatiquement">
            <a:extLst>
              <a:ext uri="{FF2B5EF4-FFF2-40B4-BE49-F238E27FC236}">
                <a16:creationId xmlns:a16="http://schemas.microsoft.com/office/drawing/2014/main" id="{95215AE0-48CA-D183-0920-AB847367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57" y="4359065"/>
            <a:ext cx="4120669" cy="218174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29B7E3C-0C76-A552-FC26-946B94F24501}"/>
              </a:ext>
            </a:extLst>
          </p:cNvPr>
          <p:cNvSpPr txBox="1"/>
          <p:nvPr/>
        </p:nvSpPr>
        <p:spPr>
          <a:xfrm>
            <a:off x="4725130" y="2105543"/>
            <a:ext cx="3797077" cy="198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4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fr-BE" sz="24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 </a:t>
            </a:r>
            <a:r>
              <a:rPr lang="en-GB" sz="1800" b="1" kern="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janvier</a:t>
            </a: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 : </a:t>
            </a:r>
            <a:r>
              <a:rPr lang="en-GB" sz="1800" kern="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avis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kern="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l’APCE</a:t>
            </a:r>
            <a:endParaRPr lang="en-GB" sz="1800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14/05/2025 </a:t>
            </a:r>
            <a:r>
              <a:rPr lang="en-GB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et/ou ouverture à signature de la Convention</a:t>
            </a:r>
            <a:endParaRPr lang="fr-BE" sz="18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phique 15" descr="Badge Nouveau avec un remplissage uni">
            <a:extLst>
              <a:ext uri="{FF2B5EF4-FFF2-40B4-BE49-F238E27FC236}">
                <a16:creationId xmlns:a16="http://schemas.microsoft.com/office/drawing/2014/main" id="{CB47E690-2DED-5C7F-CFF2-1EC5FEB48D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7016" y="2174312"/>
            <a:ext cx="409967" cy="409967"/>
          </a:xfrm>
          <a:prstGeom prst="rect">
            <a:avLst/>
          </a:prstGeom>
        </p:spPr>
      </p:pic>
      <p:pic>
        <p:nvPicPr>
          <p:cNvPr id="5" name="Image 4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0CE1CAC0-D286-C8BA-522A-E5481C9E58F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41272" b="42104"/>
          <a:stretch/>
        </p:blipFill>
        <p:spPr>
          <a:xfrm>
            <a:off x="-235973" y="2136471"/>
            <a:ext cx="2693706" cy="447808"/>
          </a:xfrm>
          <a:prstGeom prst="rect">
            <a:avLst/>
          </a:prstGeom>
        </p:spPr>
      </p:pic>
      <p:pic>
        <p:nvPicPr>
          <p:cNvPr id="6" name="Image 5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A6F6C9A3-F30D-AA76-E799-59C1C9CF2F6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41272" b="42104"/>
          <a:stretch/>
        </p:blipFill>
        <p:spPr>
          <a:xfrm>
            <a:off x="3855785" y="2139127"/>
            <a:ext cx="2693706" cy="4478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42152E-D8FF-9003-6C8F-C57A8662CED0}"/>
              </a:ext>
            </a:extLst>
          </p:cNvPr>
          <p:cNvSpPr txBox="1"/>
          <p:nvPr/>
        </p:nvSpPr>
        <p:spPr>
          <a:xfrm>
            <a:off x="534174" y="2105543"/>
            <a:ext cx="3607043" cy="325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400" b="1" kern="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fr-BE" sz="2400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09-11/09/2024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neuvième et dernière réunion du CJ-AV : adoption par le CJ-AV du projet de Convention et du rapport explicatif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19-21/11/2024 </a:t>
            </a:r>
            <a:r>
              <a:rPr lang="en-GB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kern="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adoption</a:t>
            </a:r>
            <a:r>
              <a:rPr lang="fr-FR" sz="1600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le CDCJ du projet de Convention pour la protection de la profession d’avocat et invitation au Comité des Ministres pour son adoption</a:t>
            </a:r>
            <a:endParaRPr lang="fr-BE" sz="16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CC42-9C06-898B-3F5D-E5AEAB507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D0427737-5892-1193-11E8-36DE9503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7" b="65246"/>
          <a:stretch/>
        </p:blipFill>
        <p:spPr>
          <a:xfrm>
            <a:off x="-34362" y="0"/>
            <a:ext cx="9178362" cy="298100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64B36E-FD23-56FD-8F07-91D7A337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62" t="16364" r="23129" b="18157"/>
          <a:stretch/>
        </p:blipFill>
        <p:spPr>
          <a:xfrm>
            <a:off x="7220462" y="3202775"/>
            <a:ext cx="817825" cy="937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69EE1-72EC-7B8D-AA0D-2C9F1837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05" y="1121426"/>
            <a:ext cx="4136065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ptos"/>
              </a:rPr>
              <a:t>Appel à </a:t>
            </a:r>
            <a:r>
              <a:rPr lang="en-US" sz="3600" dirty="0" err="1">
                <a:solidFill>
                  <a:schemeClr val="bg1"/>
                </a:solidFill>
                <a:latin typeface="Aptos"/>
              </a:rPr>
              <a:t>l’action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75D7C3-606F-B45B-944F-7AEE88F6B1B8}"/>
              </a:ext>
            </a:extLst>
          </p:cNvPr>
          <p:cNvCxnSpPr>
            <a:cxnSpLocks/>
          </p:cNvCxnSpPr>
          <p:nvPr/>
        </p:nvCxnSpPr>
        <p:spPr>
          <a:xfrm>
            <a:off x="969885" y="1285611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BEFA8881-12AC-F4A0-6075-9B24F4B233B7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20" name="Image 19" descr="Une image contenant Graphique, symbole, logo, orange&#10;&#10;Description générée automatiquement">
            <a:extLst>
              <a:ext uri="{FF2B5EF4-FFF2-40B4-BE49-F238E27FC236}">
                <a16:creationId xmlns:a16="http://schemas.microsoft.com/office/drawing/2014/main" id="{3A054F66-2753-E499-CF76-9CC0A19B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34" y="3095658"/>
            <a:ext cx="1151911" cy="1151911"/>
          </a:xfrm>
          <a:prstGeom prst="rect">
            <a:avLst/>
          </a:prstGeom>
        </p:spPr>
      </p:pic>
      <p:pic>
        <p:nvPicPr>
          <p:cNvPr id="4" name="Image 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90EFD67E-F72D-FD7B-1135-52F12D7573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7070871" y="2981004"/>
            <a:ext cx="1688348" cy="1688348"/>
          </a:xfrm>
          <a:prstGeom prst="rect">
            <a:avLst/>
          </a:prstGeom>
        </p:spPr>
      </p:pic>
      <p:pic>
        <p:nvPicPr>
          <p:cNvPr id="7" name="Image 6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EE8DF9D4-CAD7-B57C-2BDD-04C4AFC5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2748876" y="2905227"/>
            <a:ext cx="1688348" cy="1688348"/>
          </a:xfrm>
          <a:prstGeom prst="rect">
            <a:avLst/>
          </a:prstGeom>
        </p:spPr>
      </p:pic>
      <p:pic>
        <p:nvPicPr>
          <p:cNvPr id="8" name="Image 7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DF2FAFDC-52A9-9C9C-B35D-28CB4204B9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52175" r="44945" b="42372"/>
          <a:stretch/>
        </p:blipFill>
        <p:spPr>
          <a:xfrm rot="10800000">
            <a:off x="911940" y="3796846"/>
            <a:ext cx="3303480" cy="327212"/>
          </a:xfrm>
          <a:prstGeom prst="rect">
            <a:avLst/>
          </a:prstGeom>
        </p:spPr>
      </p:pic>
      <p:pic>
        <p:nvPicPr>
          <p:cNvPr id="9" name="Image 8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C73FDDA7-CF0B-5027-97A9-DE3522A741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52175" r="44945" b="42372"/>
          <a:stretch/>
        </p:blipFill>
        <p:spPr>
          <a:xfrm rot="10800000">
            <a:off x="4734807" y="3491649"/>
            <a:ext cx="3303480" cy="3272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08BEDE3-D777-6EEC-2477-89E66AF9CDFA}"/>
              </a:ext>
            </a:extLst>
          </p:cNvPr>
          <p:cNvSpPr txBox="1"/>
          <p:nvPr/>
        </p:nvSpPr>
        <p:spPr>
          <a:xfrm>
            <a:off x="969885" y="3713574"/>
            <a:ext cx="3187591" cy="240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 qui est en jeu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Préserver l’état de droit et les droits humains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Garantir aux avocats la possibilité de défendre les droits sans crainte </a:t>
            </a:r>
            <a:endParaRPr lang="en-US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142AAE7F-001D-5217-AB4B-48848F0AAA3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 t="52175" r="44945" b="42372"/>
          <a:stretch/>
        </p:blipFill>
        <p:spPr>
          <a:xfrm rot="10800000">
            <a:off x="4735934" y="3871404"/>
            <a:ext cx="3303480" cy="3272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B92C12-C25A-5EA5-5951-DA88E27C01A6}"/>
              </a:ext>
            </a:extLst>
          </p:cNvPr>
          <p:cNvSpPr txBox="1"/>
          <p:nvPr/>
        </p:nvSpPr>
        <p:spPr>
          <a:xfrm>
            <a:off x="4749068" y="3441383"/>
            <a:ext cx="4034320" cy="311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 </a:t>
            </a:r>
            <a:r>
              <a:rPr lang="en-US" sz="20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soutenir</a:t>
            </a:r>
            <a: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b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Convention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Encourager les gouvernements nationaux à signer et ratifier la Convention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Mener des campagnes de sensibilisation au sein et à l’extérieur de la profession </a:t>
            </a:r>
            <a:endParaRPr lang="en-US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4C392923-34C8-0BB2-8476-BC4E2280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35" b="65246"/>
          <a:stretch/>
        </p:blipFill>
        <p:spPr>
          <a:xfrm>
            <a:off x="0" y="0"/>
            <a:ext cx="9144000" cy="24999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8AB0A4-13A7-3CF1-7B01-8D542851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719"/>
          <a:stretch/>
        </p:blipFill>
        <p:spPr>
          <a:xfrm rot="10800000">
            <a:off x="-4" y="2449373"/>
            <a:ext cx="9144004" cy="444342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C570216-AF82-CD20-19FE-B762B62B323A}"/>
              </a:ext>
            </a:extLst>
          </p:cNvPr>
          <p:cNvSpPr/>
          <p:nvPr/>
        </p:nvSpPr>
        <p:spPr>
          <a:xfrm>
            <a:off x="688159" y="2286000"/>
            <a:ext cx="7651168" cy="1680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5" y="421994"/>
            <a:ext cx="361346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BE" sz="3600" dirty="0">
                <a:solidFill>
                  <a:schemeClr val="bg1"/>
                </a:solidFill>
                <a:latin typeface="Aptos"/>
              </a:rPr>
              <a:t>Pourquoi une </a:t>
            </a:r>
            <a:br>
              <a:rPr lang="fr-BE" sz="3600" dirty="0">
                <a:solidFill>
                  <a:schemeClr val="bg1"/>
                </a:solidFill>
                <a:latin typeface="Aptos"/>
              </a:rPr>
            </a:br>
            <a:r>
              <a:rPr lang="fr-BE" sz="3600" dirty="0">
                <a:solidFill>
                  <a:schemeClr val="bg1"/>
                </a:solidFill>
                <a:latin typeface="Aptos"/>
              </a:rPr>
              <a:t>telle Convention ?</a:t>
            </a:r>
            <a:endParaRPr sz="3600" dirty="0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329" y="2180510"/>
            <a:ext cx="219456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800"/>
            </a:pPr>
            <a:r>
              <a:rPr lang="fr-FR" sz="2800" b="1" dirty="0">
                <a:solidFill>
                  <a:srgbClr val="002060"/>
                </a:solidFill>
                <a:latin typeface="Aptos"/>
              </a:rPr>
              <a:t>Menaces pesant sur les avocats  </a:t>
            </a:r>
            <a:endParaRPr sz="2800" b="1" dirty="0">
              <a:solidFill>
                <a:srgbClr val="002060"/>
              </a:solidFill>
              <a:latin typeface="Apto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4845" y="2878943"/>
            <a:ext cx="4420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Agressions, harcèlement, intimidations et restrictions légales </a:t>
            </a:r>
            <a:endParaRPr dirty="0">
              <a:solidFill>
                <a:srgbClr val="002060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844" y="2272551"/>
            <a:ext cx="4174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Érosion de l’indépendance par les autorités étatiques et non étatiques </a:t>
            </a:r>
            <a:endParaRPr dirty="0">
              <a:solidFill>
                <a:srgbClr val="002060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0A82AFF-2247-4DBD-C202-03592B103CA9}"/>
              </a:ext>
            </a:extLst>
          </p:cNvPr>
          <p:cNvCxnSpPr>
            <a:cxnSpLocks/>
          </p:cNvCxnSpPr>
          <p:nvPr/>
        </p:nvCxnSpPr>
        <p:spPr>
          <a:xfrm>
            <a:off x="1549387" y="415924"/>
            <a:ext cx="0" cy="10715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7BDC254-228F-FDC4-81AD-9BD3B793E2A2}"/>
              </a:ext>
            </a:extLst>
          </p:cNvPr>
          <p:cNvSpPr/>
          <p:nvPr/>
        </p:nvSpPr>
        <p:spPr>
          <a:xfrm>
            <a:off x="704567" y="4800600"/>
            <a:ext cx="7651169" cy="15148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4428101" y="5049446"/>
            <a:ext cx="3496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Compromet la capacité de la profession d’avocat à défendre les droits et à maintenir l’état de droit </a:t>
            </a:r>
            <a:endParaRPr dirty="0">
              <a:solidFill>
                <a:srgbClr val="002060"/>
              </a:solidFill>
              <a:latin typeface="Apto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0569" y="4989118"/>
            <a:ext cx="2608406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1800"/>
            </a:pPr>
            <a:r>
              <a:rPr lang="fr-BE" sz="2800" b="1" dirty="0">
                <a:solidFill>
                  <a:srgbClr val="002060"/>
                </a:solidFill>
                <a:latin typeface="Aptos"/>
              </a:rPr>
              <a:t>Conséquence  </a:t>
            </a:r>
            <a:endParaRPr sz="2800" b="1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24" name="Graphique 23" descr="Flèche vers la droite avec un remplissage uni">
            <a:extLst>
              <a:ext uri="{FF2B5EF4-FFF2-40B4-BE49-F238E27FC236}">
                <a16:creationId xmlns:a16="http://schemas.microsoft.com/office/drawing/2014/main" id="{B569E0FC-C963-C840-8916-FD51E3DB3D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15" y="5100828"/>
            <a:ext cx="914400" cy="9144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B191A70-72C0-E203-D66F-B9F6895ED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454" y="5107168"/>
            <a:ext cx="341579" cy="34157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F2432FE-6819-DBB7-3985-EA57693F2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48" y="5557989"/>
            <a:ext cx="457239" cy="457239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63E1E23C-CC26-248A-28EA-F62AB13C1542}"/>
              </a:ext>
            </a:extLst>
          </p:cNvPr>
          <p:cNvSpPr/>
          <p:nvPr/>
        </p:nvSpPr>
        <p:spPr>
          <a:xfrm>
            <a:off x="335096" y="43319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22" name="Graphique 21" descr="Avertissement avec un remplissage uni">
            <a:extLst>
              <a:ext uri="{FF2B5EF4-FFF2-40B4-BE49-F238E27FC236}">
                <a16:creationId xmlns:a16="http://schemas.microsoft.com/office/drawing/2014/main" id="{98080B25-5E43-6E4F-B524-15F59E4622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044" y="2630260"/>
            <a:ext cx="914400" cy="914400"/>
          </a:xfrm>
          <a:prstGeom prst="rect">
            <a:avLst/>
          </a:prstGeom>
        </p:spPr>
      </p:pic>
      <p:pic>
        <p:nvPicPr>
          <p:cNvPr id="13" name="Image 12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87AED99C-B2C4-F190-6EE0-DBB4C8B1DC0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449641" y="2030115"/>
            <a:ext cx="1688348" cy="1688348"/>
          </a:xfrm>
          <a:prstGeom prst="rect">
            <a:avLst/>
          </a:prstGeom>
        </p:spPr>
      </p:pic>
      <p:pic>
        <p:nvPicPr>
          <p:cNvPr id="14" name="Image 1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2ED78EF8-5043-A6CE-F6D6-DDFA405F85C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66427" y="5049446"/>
            <a:ext cx="955017" cy="955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949D-CCF1-9AB5-ED76-B8C5AF58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EF9CA16-F5CA-5C2D-3C75-0C6358F9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19"/>
          <a:stretch/>
        </p:blipFill>
        <p:spPr>
          <a:xfrm rot="10800000">
            <a:off x="-4" y="2499922"/>
            <a:ext cx="9144004" cy="4392874"/>
          </a:xfrm>
          <a:prstGeom prst="rect">
            <a:avLst/>
          </a:prstGeom>
        </p:spPr>
      </p:pic>
      <p:pic>
        <p:nvPicPr>
          <p:cNvPr id="20" name="Image 19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84B1A0C1-1EED-E3BE-296E-CAE485D3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35" b="65246"/>
          <a:stretch/>
        </p:blipFill>
        <p:spPr>
          <a:xfrm>
            <a:off x="0" y="0"/>
            <a:ext cx="9144000" cy="24999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97D3F54-F4CB-E8C1-A5D2-1A7375A33AB7}"/>
              </a:ext>
            </a:extLst>
          </p:cNvPr>
          <p:cNvSpPr txBox="1">
            <a:spLocks/>
          </p:cNvSpPr>
          <p:nvPr/>
        </p:nvSpPr>
        <p:spPr>
          <a:xfrm>
            <a:off x="1751015" y="421994"/>
            <a:ext cx="44458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600" dirty="0">
                <a:solidFill>
                  <a:schemeClr val="bg1"/>
                </a:solidFill>
                <a:latin typeface="Aptos"/>
              </a:rPr>
              <a:t>Objectifs de la Convention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4C06248-FE4D-932C-F59F-83EF81486587}"/>
              </a:ext>
            </a:extLst>
          </p:cNvPr>
          <p:cNvCxnSpPr>
            <a:cxnSpLocks/>
          </p:cNvCxnSpPr>
          <p:nvPr/>
        </p:nvCxnSpPr>
        <p:spPr>
          <a:xfrm>
            <a:off x="1549387" y="415924"/>
            <a:ext cx="0" cy="10715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D6A40B42-215E-F97A-8BA3-AAB6C23EDF87}"/>
              </a:ext>
            </a:extLst>
          </p:cNvPr>
          <p:cNvSpPr/>
          <p:nvPr/>
        </p:nvSpPr>
        <p:spPr>
          <a:xfrm>
            <a:off x="335096" y="43319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3C49E21-D1BD-83C6-69ED-7ABE3DF2D668}"/>
              </a:ext>
            </a:extLst>
          </p:cNvPr>
          <p:cNvSpPr/>
          <p:nvPr/>
        </p:nvSpPr>
        <p:spPr>
          <a:xfrm>
            <a:off x="763597" y="3138074"/>
            <a:ext cx="7651168" cy="3212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1BA10-08A8-3303-E2D3-CF9A1638BBF3}"/>
              </a:ext>
            </a:extLst>
          </p:cNvPr>
          <p:cNvSpPr txBox="1"/>
          <p:nvPr/>
        </p:nvSpPr>
        <p:spPr>
          <a:xfrm>
            <a:off x="1209136" y="3823344"/>
            <a:ext cx="67257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Protéger les avocats contre les agressions, les menaces et les actes d’intimidation </a:t>
            </a: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endParaRPr lang="fr-FR" dirty="0">
              <a:solidFill>
                <a:srgbClr val="002060"/>
              </a:solidFill>
              <a:latin typeface="Apto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Garantir leur indépendance et leur autonomie professionnelle </a:t>
            </a: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endParaRPr lang="fr-FR" dirty="0">
              <a:solidFill>
                <a:srgbClr val="002060"/>
              </a:solidFill>
              <a:latin typeface="Apto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Sauvegarder et renforcer le rôle essentiel de la profession dans la défense de la justice, de l’état de droit et des droits humains </a:t>
            </a:r>
            <a:endParaRPr lang="en-US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2" name="Image 1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3568819B-DE57-8A59-AF6D-56A7F445D6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027192" y="2332813"/>
            <a:ext cx="2046135" cy="2046135"/>
          </a:xfrm>
          <a:prstGeom prst="rect">
            <a:avLst/>
          </a:prstGeom>
        </p:spPr>
      </p:pic>
      <p:pic>
        <p:nvPicPr>
          <p:cNvPr id="19" name="Image 18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EECF1974-FECB-9CD0-8E6E-659E525D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38" y="2449564"/>
            <a:ext cx="192938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CDDF2-4CCA-1413-DAE4-A77DE743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9B80E6-575B-A0BE-A3FF-5D3E3DA8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19"/>
          <a:stretch/>
        </p:blipFill>
        <p:spPr>
          <a:xfrm rot="10800000">
            <a:off x="-4" y="1417638"/>
            <a:ext cx="9144004" cy="5475158"/>
          </a:xfrm>
          <a:prstGeom prst="rect">
            <a:avLst/>
          </a:prstGeom>
        </p:spPr>
      </p:pic>
      <p:pic>
        <p:nvPicPr>
          <p:cNvPr id="4" name="Image 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A086E26B-7372-D7DE-33A7-AF58E24D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35" b="65246"/>
          <a:stretch/>
        </p:blipFill>
        <p:spPr>
          <a:xfrm>
            <a:off x="0" y="0"/>
            <a:ext cx="9178362" cy="2499922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64C6295-1935-6BFA-247D-D9DCCDC7F000}"/>
              </a:ext>
            </a:extLst>
          </p:cNvPr>
          <p:cNvSpPr/>
          <p:nvPr/>
        </p:nvSpPr>
        <p:spPr>
          <a:xfrm>
            <a:off x="740288" y="1701771"/>
            <a:ext cx="7997873" cy="4838819"/>
          </a:xfrm>
          <a:prstGeom prst="roundRect">
            <a:avLst>
              <a:gd name="adj" fmla="val 7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F9838-8C25-1362-C3B4-D24BDC5B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97" y="1928422"/>
            <a:ext cx="5522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  <a:latin typeface="Aptos"/>
              </a:rPr>
              <a:t>Pourquoi un instrument contraignant est-il important ?</a:t>
            </a:r>
            <a:endParaRPr sz="3600" dirty="0">
              <a:solidFill>
                <a:srgbClr val="002060"/>
              </a:solidFill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EB32B-CF90-378A-4047-7FBDEEADEB1B}"/>
              </a:ext>
            </a:extLst>
          </p:cNvPr>
          <p:cNvSpPr txBox="1"/>
          <p:nvPr/>
        </p:nvSpPr>
        <p:spPr>
          <a:xfrm>
            <a:off x="1122494" y="2973619"/>
            <a:ext cx="7435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en-US" b="1" dirty="0" err="1">
                <a:solidFill>
                  <a:srgbClr val="002060"/>
                </a:solidFill>
                <a:latin typeface="Aptos"/>
              </a:rPr>
              <a:t>Normes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ptos"/>
              </a:rPr>
              <a:t>juridiquement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ptos"/>
              </a:rPr>
              <a:t>contraignantes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 : </a:t>
            </a:r>
            <a:r>
              <a:rPr lang="fr-FR" dirty="0">
                <a:solidFill>
                  <a:srgbClr val="002060"/>
                </a:solidFill>
                <a:latin typeface="Aptos"/>
              </a:rPr>
              <a:t>Obligation des pays de garantir l’indépendance et la sécurité des avocats </a:t>
            </a: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en-US" b="1" dirty="0" err="1">
                <a:solidFill>
                  <a:srgbClr val="002060"/>
                </a:solidFill>
                <a:latin typeface="Aptos"/>
              </a:rPr>
              <a:t>Mécanisme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ptos"/>
              </a:rPr>
              <a:t>suivi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 : </a:t>
            </a:r>
          </a:p>
          <a:p>
            <a:pPr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</a:rPr>
              <a:t>Le mécanisme (GRAVO) assure la conformité et la responsabilité </a:t>
            </a:r>
          </a:p>
          <a:p>
            <a:pPr marL="742950" lvl="1" indent="-285750">
              <a:buFont typeface="Wingdings" panose="05000000000000000000" pitchFamily="2" charset="2"/>
              <a:buChar char="à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  <a:sym typeface="Wingdings" panose="05000000000000000000" pitchFamily="2" charset="2"/>
              </a:rPr>
              <a:t>Evaluations périodiques pour le suivi de la mise en œuvre générale de la Convention.</a:t>
            </a:r>
          </a:p>
          <a:p>
            <a:pPr marL="742950" lvl="1" indent="-285750">
              <a:buFont typeface="Wingdings" panose="05000000000000000000" pitchFamily="2" charset="2"/>
              <a:buChar char="à"/>
              <a:defRPr sz="1800"/>
            </a:pPr>
            <a:r>
              <a:rPr lang="fr-FR" dirty="0">
                <a:solidFill>
                  <a:srgbClr val="002060"/>
                </a:solidFill>
                <a:latin typeface="Aptos"/>
                <a:sym typeface="Wingdings" panose="05000000000000000000" pitchFamily="2" charset="2"/>
              </a:rPr>
              <a:t>Une procédure d'urgence pour les violations graves/systémiques</a:t>
            </a:r>
            <a:endParaRPr lang="fr-FR" b="1" dirty="0">
              <a:solidFill>
                <a:srgbClr val="002060"/>
              </a:solidFill>
              <a:latin typeface="Aptos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1800"/>
            </a:pPr>
            <a:r>
              <a:rPr lang="en-US" b="1" dirty="0" err="1">
                <a:solidFill>
                  <a:srgbClr val="002060"/>
                </a:solidFill>
                <a:latin typeface="Aptos"/>
              </a:rPr>
              <a:t>Conséquence</a:t>
            </a:r>
            <a:r>
              <a:rPr lang="en-US" b="1" dirty="0">
                <a:solidFill>
                  <a:srgbClr val="002060"/>
                </a:solidFill>
                <a:latin typeface="Aptos"/>
              </a:rPr>
              <a:t> pratique : </a:t>
            </a:r>
            <a:r>
              <a:rPr lang="fr-FR" dirty="0">
                <a:solidFill>
                  <a:srgbClr val="002060"/>
                </a:solidFill>
                <a:latin typeface="Aptos"/>
              </a:rPr>
              <a:t> Les avocats pourront s'appuyer sur la Convention comme référence dans leurs arguments juridiques </a:t>
            </a:r>
            <a:endParaRPr lang="en-US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3" name="Image 2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2469E36D-486A-F849-4FCB-2207B3F5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4363" y="1651310"/>
            <a:ext cx="2046135" cy="2046135"/>
          </a:xfrm>
          <a:prstGeom prst="rect">
            <a:avLst/>
          </a:prstGeom>
        </p:spPr>
      </p:pic>
      <p:pic>
        <p:nvPicPr>
          <p:cNvPr id="19" name="Image 18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B94A3E01-AFD2-055E-5CA4-E7A9A58DB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8" y="1555384"/>
            <a:ext cx="1929384" cy="192938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EA45534-6D2A-E14D-CF0D-A5E2E059F30C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883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F7B1-A1E5-7CD5-FAC0-2A172D91A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1BB4D82F-97BE-9437-05DA-C54C7278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7" b="65246"/>
          <a:stretch/>
        </p:blipFill>
        <p:spPr>
          <a:xfrm>
            <a:off x="-17181" y="-281369"/>
            <a:ext cx="9178362" cy="285244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329C5D7-04F3-E6E4-D5CF-B4CFFD50E2EB}"/>
              </a:ext>
            </a:extLst>
          </p:cNvPr>
          <p:cNvSpPr/>
          <p:nvPr/>
        </p:nvSpPr>
        <p:spPr>
          <a:xfrm>
            <a:off x="-316991" y="429127"/>
            <a:ext cx="5821574" cy="1560012"/>
          </a:xfrm>
          <a:prstGeom prst="roundRect">
            <a:avLst>
              <a:gd name="adj" fmla="val 7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0AD5C-CD21-97A8-AFFF-D8726F87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98" y="714111"/>
            <a:ext cx="3681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  <a:latin typeface="Aptos"/>
              </a:rPr>
              <a:t>Principes clés de la Convention </a:t>
            </a:r>
            <a:r>
              <a:rPr lang="en-US" sz="3600" dirty="0">
                <a:solidFill>
                  <a:schemeClr val="accent6"/>
                </a:solidFill>
                <a:latin typeface="Aptos"/>
              </a:rPr>
              <a:t>(1)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DBDA1C5-2AB5-1836-CED8-FE87AAD8755D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9" name="Image 8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7C5435A9-96E1-A601-817F-C62749A324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78817"/>
            <a:ext cx="2046135" cy="2046135"/>
          </a:xfrm>
          <a:prstGeom prst="rect">
            <a:avLst/>
          </a:prstGeom>
        </p:spPr>
      </p:pic>
      <p:pic>
        <p:nvPicPr>
          <p:cNvPr id="12" name="Image 11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762445BD-BB90-AC50-840E-B0BE0B02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9" y="260087"/>
            <a:ext cx="1929384" cy="1929384"/>
          </a:xfrm>
          <a:prstGeom prst="rect">
            <a:avLst/>
          </a:prstGeom>
        </p:spPr>
      </p:pic>
      <p:pic>
        <p:nvPicPr>
          <p:cNvPr id="14" name="Image 1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AAB70993-02A5-A076-07FB-D899E8D4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52175" r="44945" b="42372"/>
          <a:stretch/>
        </p:blipFill>
        <p:spPr>
          <a:xfrm rot="10800000">
            <a:off x="582743" y="2833992"/>
            <a:ext cx="4518646" cy="447575"/>
          </a:xfrm>
          <a:prstGeom prst="rect">
            <a:avLst/>
          </a:prstGeom>
        </p:spPr>
      </p:pic>
      <p:pic>
        <p:nvPicPr>
          <p:cNvPr id="3" name="Graphique 2" descr="Badge Nouveau avec un remplissage uni">
            <a:extLst>
              <a:ext uri="{FF2B5EF4-FFF2-40B4-BE49-F238E27FC236}">
                <a16:creationId xmlns:a16="http://schemas.microsoft.com/office/drawing/2014/main" id="{0191AB25-3C52-AF1A-A49E-B6A9713B49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356" y="2775494"/>
            <a:ext cx="558777" cy="558777"/>
          </a:xfrm>
          <a:prstGeom prst="rect">
            <a:avLst/>
          </a:prstGeom>
        </p:spPr>
      </p:pic>
      <p:pic>
        <p:nvPicPr>
          <p:cNvPr id="15" name="Image 14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765E85D4-3B1D-19A1-D288-E9F6DED96A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52175" r="44945" b="42372"/>
          <a:stretch/>
        </p:blipFill>
        <p:spPr>
          <a:xfrm rot="10800000">
            <a:off x="582743" y="4974464"/>
            <a:ext cx="4518646" cy="447575"/>
          </a:xfrm>
          <a:prstGeom prst="rect">
            <a:avLst/>
          </a:prstGeom>
        </p:spPr>
      </p:pic>
      <p:pic>
        <p:nvPicPr>
          <p:cNvPr id="10" name="Graphique 9" descr="Badge Nouveau avec un remplissage uni">
            <a:extLst>
              <a:ext uri="{FF2B5EF4-FFF2-40B4-BE49-F238E27FC236}">
                <a16:creationId xmlns:a16="http://schemas.microsoft.com/office/drawing/2014/main" id="{8BD3F6EB-D530-FB27-72DF-062CFF2887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356" y="4918863"/>
            <a:ext cx="558777" cy="558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64D7C-2B03-07EE-2721-6509745CA149}"/>
              </a:ext>
            </a:extLst>
          </p:cNvPr>
          <p:cNvSpPr txBox="1"/>
          <p:nvPr/>
        </p:nvSpPr>
        <p:spPr>
          <a:xfrm>
            <a:off x="862133" y="2571072"/>
            <a:ext cx="7832275" cy="3487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Indépendance</a:t>
            </a: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autonomie</a:t>
            </a:r>
            <a:endParaRPr lang="en-GB" b="1" kern="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6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Garantir l’indépendance et l’autonomie des associations professionnelles telles que les barreaux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6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Prévenir toute action portant atteinte à l’indépendance des avocats ou des associations professionnelles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600" b="1" kern="0" dirty="0">
              <a:solidFill>
                <a:srgbClr val="00206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Confidentialité</a:t>
            </a:r>
            <a:endParaRPr lang="fr-BE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Protéger la confidentialité des communications avocat-client, pilier fondamental de la profession d’avocat </a:t>
            </a:r>
            <a:endParaRPr lang="fr-BE" sz="16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5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DF2EC-D9E4-5C17-B730-E43DA7C64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D1670DE1-C1AD-D781-64FE-26E78048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7" b="65246"/>
          <a:stretch/>
        </p:blipFill>
        <p:spPr>
          <a:xfrm>
            <a:off x="-17181" y="-281369"/>
            <a:ext cx="9178362" cy="285244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48B4DB6-4585-6393-9631-B40DB41E11AE}"/>
              </a:ext>
            </a:extLst>
          </p:cNvPr>
          <p:cNvSpPr/>
          <p:nvPr/>
        </p:nvSpPr>
        <p:spPr>
          <a:xfrm>
            <a:off x="-316991" y="429127"/>
            <a:ext cx="5821574" cy="1560012"/>
          </a:xfrm>
          <a:prstGeom prst="roundRect">
            <a:avLst>
              <a:gd name="adj" fmla="val 7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47011-47EC-4001-41C2-0CDC5424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98" y="714111"/>
            <a:ext cx="343862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  <a:latin typeface="Aptos"/>
              </a:rPr>
              <a:t>Principes clés de la Convention </a:t>
            </a:r>
            <a:r>
              <a:rPr lang="en-US" sz="3600" dirty="0">
                <a:solidFill>
                  <a:schemeClr val="accent6"/>
                </a:solidFill>
                <a:latin typeface="Aptos"/>
              </a:rPr>
              <a:t>(2)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D9828E-D8F0-5506-4C6B-228D83B6A633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8" name="Image 7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0C462F07-23AB-EC9E-5487-7DCD161C1B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78817"/>
            <a:ext cx="2046135" cy="2046135"/>
          </a:xfrm>
          <a:prstGeom prst="rect">
            <a:avLst/>
          </a:prstGeom>
        </p:spPr>
      </p:pic>
      <p:pic>
        <p:nvPicPr>
          <p:cNvPr id="9" name="Image 8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54F302F4-C8C9-BA7D-C9D7-B8C809C3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9" y="260087"/>
            <a:ext cx="1929384" cy="1929384"/>
          </a:xfrm>
          <a:prstGeom prst="rect">
            <a:avLst/>
          </a:prstGeom>
        </p:spPr>
      </p:pic>
      <p:pic>
        <p:nvPicPr>
          <p:cNvPr id="10" name="Image 9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E9E680D9-4CA3-E228-4216-C3575EEB8D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52175" r="44945" b="42372"/>
          <a:stretch/>
        </p:blipFill>
        <p:spPr>
          <a:xfrm rot="10800000">
            <a:off x="742781" y="2778391"/>
            <a:ext cx="4518646" cy="447575"/>
          </a:xfrm>
          <a:prstGeom prst="rect">
            <a:avLst/>
          </a:prstGeom>
        </p:spPr>
      </p:pic>
      <p:pic>
        <p:nvPicPr>
          <p:cNvPr id="3" name="Graphique 2" descr="Badge Nouveau avec un remplissage uni">
            <a:extLst>
              <a:ext uri="{FF2B5EF4-FFF2-40B4-BE49-F238E27FC236}">
                <a16:creationId xmlns:a16="http://schemas.microsoft.com/office/drawing/2014/main" id="{D105EE1A-1D07-D8F9-CD6A-2BE3A68B7B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393" y="2722791"/>
            <a:ext cx="558777" cy="558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C1CDD-E3C7-20CD-9B1F-3CD250F5BE0C}"/>
              </a:ext>
            </a:extLst>
          </p:cNvPr>
          <p:cNvSpPr txBox="1"/>
          <p:nvPr/>
        </p:nvSpPr>
        <p:spPr>
          <a:xfrm>
            <a:off x="1012450" y="2775494"/>
            <a:ext cx="7749020" cy="338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contre les actes illégaux et les menaces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Protéger les avocats contre les agressions, les menaces, le harcèlement ou les procédures disciplinaires injustes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Garantir la liberté d’expression des avocats, notamment en ce qui concerne les affaires de leurs clients, pour assurer une défense efficace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Veiller à ce que les avocats ne soient pas pénalisés pour avoir représenté des personnes ou des causes susceptibles d'être controversées ou politiquement sensibles pour ne pas compromettre l'accès à la justice et la protection des droits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Permettre aux avocats détenus d’avoir accès à une représentation juridique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 à terme des enquêtes sur les attaques ou menaces visant les avocats pour tenir les auteurs responsables de leurs actes </a:t>
            </a:r>
            <a:endParaRPr lang="fr-BE" sz="14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3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63E04-F512-40F5-6B13-954C5C51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8FF2C2A-6AFA-4F00-D84F-0CD29B10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1" y="5297304"/>
            <a:ext cx="4308191" cy="424424"/>
          </a:xfrm>
          <a:prstGeom prst="rect">
            <a:avLst/>
          </a:prstGeom>
        </p:spPr>
      </p:pic>
      <p:pic>
        <p:nvPicPr>
          <p:cNvPr id="12" name="Image 11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05A59540-E438-59D0-2DAB-700E05AA8F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52175" r="44945" b="42372"/>
          <a:stretch/>
        </p:blipFill>
        <p:spPr>
          <a:xfrm rot="10800000">
            <a:off x="737921" y="2775493"/>
            <a:ext cx="4284907" cy="424423"/>
          </a:xfrm>
          <a:prstGeom prst="rect">
            <a:avLst/>
          </a:prstGeom>
        </p:spPr>
      </p:pic>
      <p:pic>
        <p:nvPicPr>
          <p:cNvPr id="4" name="Image 3" descr="Une image contenant capture d’écran, personne&#10;&#10;Description générée automatiquement">
            <a:extLst>
              <a:ext uri="{FF2B5EF4-FFF2-40B4-BE49-F238E27FC236}">
                <a16:creationId xmlns:a16="http://schemas.microsoft.com/office/drawing/2014/main" id="{3E4CDA3F-803D-3A5D-1CF6-205D89B7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37" b="65246"/>
          <a:stretch/>
        </p:blipFill>
        <p:spPr>
          <a:xfrm>
            <a:off x="-17181" y="-281369"/>
            <a:ext cx="9178362" cy="285244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FA5F810-A4CE-A0C3-7DEF-D2865843CB66}"/>
              </a:ext>
            </a:extLst>
          </p:cNvPr>
          <p:cNvSpPr/>
          <p:nvPr/>
        </p:nvSpPr>
        <p:spPr>
          <a:xfrm>
            <a:off x="-316991" y="429127"/>
            <a:ext cx="5821574" cy="1560012"/>
          </a:xfrm>
          <a:prstGeom prst="roundRect">
            <a:avLst>
              <a:gd name="adj" fmla="val 7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3401F-65A3-324D-BB54-CFA54B6E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98" y="714111"/>
            <a:ext cx="36817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  <a:latin typeface="Aptos"/>
              </a:rPr>
              <a:t>Principes clés de la Convention </a:t>
            </a:r>
            <a:r>
              <a:rPr lang="en-US" sz="3600" dirty="0">
                <a:solidFill>
                  <a:schemeClr val="accent6"/>
                </a:solidFill>
                <a:latin typeface="Aptos"/>
              </a:rPr>
              <a:t>(3)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65CDB-9B25-616C-85C4-CEE271E45A24}"/>
              </a:ext>
            </a:extLst>
          </p:cNvPr>
          <p:cNvSpPr txBox="1"/>
          <p:nvPr/>
        </p:nvSpPr>
        <p:spPr>
          <a:xfrm>
            <a:off x="1012450" y="2775494"/>
            <a:ext cx="7749020" cy="3991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Accès</a:t>
            </a: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profession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Garantir que l’admission, le maintien et la réadmission à la profession d’avocat soient fondés sur des critères objectifs, pertinents et transparents, sans discrimination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Exiger que les décisions d’admission soient prises par un organe indépendant et puissent faire l’objet d’un appel, garantissant ainsi équité et transparence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Procédures</a:t>
            </a: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disciplinaires</a:t>
            </a:r>
            <a:r>
              <a:rPr lang="en-GB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équitables</a:t>
            </a:r>
            <a:endParaRPr lang="en-GB" b="1" kern="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Établir des procédures équitables, impartiales et transparentes en matière de discipline afin de protéger les droits des avocats et de garantir l’indépendance de la profession </a:t>
            </a:r>
            <a:endParaRPr lang="fr-BE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6A9D370-E78C-3B17-7AD4-B8F9CF18BCEE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9" name="Image 8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AABAC892-8905-46AD-B445-5061E32175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78817"/>
            <a:ext cx="2046135" cy="2046135"/>
          </a:xfrm>
          <a:prstGeom prst="rect">
            <a:avLst/>
          </a:prstGeom>
        </p:spPr>
      </p:pic>
      <p:pic>
        <p:nvPicPr>
          <p:cNvPr id="10" name="Image 9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E6B5E67F-F1A8-0476-C404-BE42DA859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69" y="260087"/>
            <a:ext cx="1929384" cy="1929384"/>
          </a:xfrm>
          <a:prstGeom prst="rect">
            <a:avLst/>
          </a:prstGeom>
        </p:spPr>
      </p:pic>
      <p:pic>
        <p:nvPicPr>
          <p:cNvPr id="8" name="Graphique 7" descr="Badge Nouveau avec un remplissage uni">
            <a:extLst>
              <a:ext uri="{FF2B5EF4-FFF2-40B4-BE49-F238E27FC236}">
                <a16:creationId xmlns:a16="http://schemas.microsoft.com/office/drawing/2014/main" id="{67502A43-349E-3C82-E132-C71294541D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533" y="5216055"/>
            <a:ext cx="558777" cy="558777"/>
          </a:xfrm>
          <a:prstGeom prst="rect">
            <a:avLst/>
          </a:prstGeom>
        </p:spPr>
      </p:pic>
      <p:pic>
        <p:nvPicPr>
          <p:cNvPr id="3" name="Graphique 2" descr="Badge Nouveau avec un remplissage uni">
            <a:extLst>
              <a:ext uri="{FF2B5EF4-FFF2-40B4-BE49-F238E27FC236}">
                <a16:creationId xmlns:a16="http://schemas.microsoft.com/office/drawing/2014/main" id="{9A497903-9D4E-D08F-E263-B623924BB5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93" y="2722791"/>
            <a:ext cx="558777" cy="5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2CBA-26FB-794A-C72B-815C12AA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C3EE1809-C224-4283-E1B3-69351C6942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44945" b="42372"/>
          <a:stretch/>
        </p:blipFill>
        <p:spPr>
          <a:xfrm>
            <a:off x="3502666" y="989095"/>
            <a:ext cx="5641334" cy="5905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C0E41B-F1DC-035D-1366-2653505F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3201"/>
            <a:ext cx="9144000" cy="2841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42AF8-0174-8FA8-78B6-A2A0966B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60" y="419330"/>
            <a:ext cx="45018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ptos"/>
              </a:rPr>
              <a:t>Implications plus larges</a:t>
            </a:r>
            <a:endParaRPr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1468BC8-AE8E-7C14-9241-B2C530CA5F0C}"/>
              </a:ext>
            </a:extLst>
          </p:cNvPr>
          <p:cNvCxnSpPr>
            <a:cxnSpLocks/>
          </p:cNvCxnSpPr>
          <p:nvPr/>
        </p:nvCxnSpPr>
        <p:spPr>
          <a:xfrm>
            <a:off x="659941" y="543212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F584296-4C81-EC78-8E66-902DB50DA687}"/>
              </a:ext>
            </a:extLst>
          </p:cNvPr>
          <p:cNvSpPr/>
          <p:nvPr/>
        </p:nvSpPr>
        <p:spPr>
          <a:xfrm>
            <a:off x="8008093" y="317188"/>
            <a:ext cx="943895" cy="968423"/>
          </a:xfrm>
          <a:prstGeom prst="ellipse">
            <a:avLst/>
          </a:prstGeom>
          <a:solidFill>
            <a:schemeClr val="bg1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5" name="Graphique 4" descr="Monde avec un remplissage uni">
            <a:extLst>
              <a:ext uri="{FF2B5EF4-FFF2-40B4-BE49-F238E27FC236}">
                <a16:creationId xmlns:a16="http://schemas.microsoft.com/office/drawing/2014/main" id="{3FADCDB0-8433-EB23-A50D-5F79627345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91" y="2419444"/>
            <a:ext cx="914400" cy="914400"/>
          </a:xfrm>
          <a:prstGeom prst="rect">
            <a:avLst/>
          </a:prstGeom>
        </p:spPr>
      </p:pic>
      <p:pic>
        <p:nvPicPr>
          <p:cNvPr id="12" name="Graphique 11" descr="Réussite du groupe avec un remplissage uni">
            <a:extLst>
              <a:ext uri="{FF2B5EF4-FFF2-40B4-BE49-F238E27FC236}">
                <a16:creationId xmlns:a16="http://schemas.microsoft.com/office/drawing/2014/main" id="{E7EB1C72-F04E-7D81-D9C5-BB16D98D46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806" y="2349142"/>
            <a:ext cx="1055003" cy="1055003"/>
          </a:xfrm>
          <a:prstGeom prst="rect">
            <a:avLst/>
          </a:prstGeom>
        </p:spPr>
      </p:pic>
      <p:pic>
        <p:nvPicPr>
          <p:cNvPr id="15" name="Image 14" descr="Une image contenant capture d’écran, Graphique, logo, conception&#10;&#10;Description générée automatiquement">
            <a:extLst>
              <a:ext uri="{FF2B5EF4-FFF2-40B4-BE49-F238E27FC236}">
                <a16:creationId xmlns:a16="http://schemas.microsoft.com/office/drawing/2014/main" id="{A5FD251E-4194-5EB8-75EE-AADFE0355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31" y="2026704"/>
            <a:ext cx="1570225" cy="1570225"/>
          </a:xfrm>
          <a:prstGeom prst="rect">
            <a:avLst/>
          </a:prstGeom>
        </p:spPr>
      </p:pic>
      <p:pic>
        <p:nvPicPr>
          <p:cNvPr id="4" name="Image 3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F4F16B61-D85A-CAB7-1EB7-CAC85BE4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2175" r="44945" b="42372"/>
          <a:stretch/>
        </p:blipFill>
        <p:spPr>
          <a:xfrm rot="10800000">
            <a:off x="308208" y="3638426"/>
            <a:ext cx="3318058" cy="3286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8308AC-8E2C-9A7C-BD92-C9C3D3C277A0}"/>
              </a:ext>
            </a:extLst>
          </p:cNvPr>
          <p:cNvSpPr txBox="1"/>
          <p:nvPr/>
        </p:nvSpPr>
        <p:spPr>
          <a:xfrm>
            <a:off x="361103" y="3548161"/>
            <a:ext cx="2695807" cy="194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Au-</a:t>
            </a:r>
            <a:r>
              <a:rPr lang="en-GB" sz="20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delà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l’Europe</a:t>
            </a:r>
            <a:endParaRPr lang="en-GB" sz="20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États non européens peuvent signer et adopter la Convention </a:t>
            </a:r>
            <a:endParaRPr lang="fr-BE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7A8BE287-EA5E-4AA5-B0CA-2938395F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2175" r="44945" b="42372"/>
          <a:stretch/>
        </p:blipFill>
        <p:spPr>
          <a:xfrm rot="10800000">
            <a:off x="3109806" y="3638426"/>
            <a:ext cx="3318058" cy="328656"/>
          </a:xfrm>
          <a:prstGeom prst="rect">
            <a:avLst/>
          </a:prstGeom>
        </p:spPr>
      </p:pic>
      <p:pic>
        <p:nvPicPr>
          <p:cNvPr id="8" name="Image 7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D00D1919-67E9-B3FE-E93E-ADEE24B2FE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52175" r="44945" b="42372"/>
          <a:stretch/>
        </p:blipFill>
        <p:spPr>
          <a:xfrm rot="10800000">
            <a:off x="5820662" y="3617622"/>
            <a:ext cx="3318058" cy="3286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2FE030-6059-0CA6-63E1-E436A381C321}"/>
              </a:ext>
            </a:extLst>
          </p:cNvPr>
          <p:cNvSpPr txBox="1"/>
          <p:nvPr/>
        </p:nvSpPr>
        <p:spPr>
          <a:xfrm>
            <a:off x="3109806" y="3562684"/>
            <a:ext cx="2695807" cy="275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Outre</a:t>
            </a:r>
            <a: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 avocats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Améliorer l’accès à la justice pour les citoyens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Consolider l’état de droit dans les pays signataires </a:t>
            </a:r>
            <a:endParaRPr lang="en-US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A8DEEE-3AE3-4850-25F8-BA48FB328D36}"/>
              </a:ext>
            </a:extLst>
          </p:cNvPr>
          <p:cNvSpPr txBox="1"/>
          <p:nvPr/>
        </p:nvSpPr>
        <p:spPr>
          <a:xfrm>
            <a:off x="5805613" y="3546165"/>
            <a:ext cx="3338387" cy="265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Importance </a:t>
            </a:r>
            <a:r>
              <a:rPr lang="en-US" sz="20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historique</a:t>
            </a:r>
            <a:endParaRPr lang="en-US" sz="20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Premier instrument juridique international contraignant spécifiquement dédié aux avocats et leur rôle pour l'accès à la justice et au respect de l'État de droit </a:t>
            </a:r>
            <a:endParaRPr lang="en-US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E5EAB-CF63-DE46-F2C5-0CA03EE9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A8CE5-E71D-4EF3-3568-B5661510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19"/>
          <a:stretch/>
        </p:blipFill>
        <p:spPr>
          <a:xfrm rot="10800000">
            <a:off x="-16216" y="0"/>
            <a:ext cx="9144004" cy="1792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48E67-6AC4-6137-7A73-5DAC7FFB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60" y="419330"/>
            <a:ext cx="4136065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Aptos"/>
              </a:rPr>
              <a:t>Rôle</a:t>
            </a:r>
            <a:r>
              <a:rPr lang="en-US" sz="3600" dirty="0">
                <a:solidFill>
                  <a:schemeClr val="bg1"/>
                </a:solidFill>
                <a:latin typeface="Aptos"/>
              </a:rPr>
              <a:t> du CCBE</a:t>
            </a:r>
            <a:endParaRPr lang="en-US" sz="3600" dirty="0">
              <a:solidFill>
                <a:schemeClr val="accent6"/>
              </a:solidFill>
              <a:latin typeface="Apto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D66F6E1-E6E7-4CB5-506F-F5D3F0935168}"/>
              </a:ext>
            </a:extLst>
          </p:cNvPr>
          <p:cNvCxnSpPr>
            <a:cxnSpLocks/>
          </p:cNvCxnSpPr>
          <p:nvPr/>
        </p:nvCxnSpPr>
        <p:spPr>
          <a:xfrm>
            <a:off x="659941" y="543212"/>
            <a:ext cx="0" cy="8947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que 8" descr="Europe avec un remplissage uni">
            <a:extLst>
              <a:ext uri="{FF2B5EF4-FFF2-40B4-BE49-F238E27FC236}">
                <a16:creationId xmlns:a16="http://schemas.microsoft.com/office/drawing/2014/main" id="{5153B18B-CC1C-688A-857C-6D239AFBA4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19" y="3094903"/>
            <a:ext cx="1013803" cy="1013803"/>
          </a:xfrm>
          <a:prstGeom prst="rect">
            <a:avLst/>
          </a:prstGeom>
        </p:spPr>
      </p:pic>
      <p:pic>
        <p:nvPicPr>
          <p:cNvPr id="14" name="Graphique 13" descr="Porte-bloc avec un remplissage uni">
            <a:extLst>
              <a:ext uri="{FF2B5EF4-FFF2-40B4-BE49-F238E27FC236}">
                <a16:creationId xmlns:a16="http://schemas.microsoft.com/office/drawing/2014/main" id="{C9296012-753E-BAD9-BD27-C254C70A87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66" y="4299720"/>
            <a:ext cx="744183" cy="744183"/>
          </a:xfrm>
          <a:prstGeom prst="rect">
            <a:avLst/>
          </a:prstGeom>
        </p:spPr>
      </p:pic>
      <p:pic>
        <p:nvPicPr>
          <p:cNvPr id="21" name="Image 20" descr="Une image contenant logo, clipart, Graphique, graphisme&#10;&#10;Description générée automatiquement">
            <a:extLst>
              <a:ext uri="{FF2B5EF4-FFF2-40B4-BE49-F238E27FC236}">
                <a16:creationId xmlns:a16="http://schemas.microsoft.com/office/drawing/2014/main" id="{C0909A7E-6543-981E-9791-03D9EA68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34" y="5117126"/>
            <a:ext cx="1268406" cy="1268406"/>
          </a:xfrm>
          <a:prstGeom prst="rect">
            <a:avLst/>
          </a:prstGeom>
        </p:spPr>
      </p:pic>
      <p:pic>
        <p:nvPicPr>
          <p:cNvPr id="6" name="Image 5" descr="Une image contenant flou, obscurité, capture d’écran, noir&#10;&#10;Description générée automatiquement">
            <a:extLst>
              <a:ext uri="{FF2B5EF4-FFF2-40B4-BE49-F238E27FC236}">
                <a16:creationId xmlns:a16="http://schemas.microsoft.com/office/drawing/2014/main" id="{4F1A84F7-9833-6F69-0467-C34413D76D9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rcRect t="52175" r="44945" b="42372"/>
          <a:stretch/>
        </p:blipFill>
        <p:spPr>
          <a:xfrm rot="10800000">
            <a:off x="815919" y="2370094"/>
            <a:ext cx="5581596" cy="5528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D450AFA-942C-AFC2-3435-4D78E1BBA3CE}"/>
              </a:ext>
            </a:extLst>
          </p:cNvPr>
          <p:cNvSpPr txBox="1"/>
          <p:nvPr/>
        </p:nvSpPr>
        <p:spPr>
          <a:xfrm>
            <a:off x="1885140" y="2869068"/>
            <a:ext cx="6691360" cy="3568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20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Représentation des barreaux de 46 pays et, à travers eux, plus d'un million d'avocats européens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Observateur clé dans les groupes d’experts travaillant sur le contenu de la Convention tels que le Comité d’experts sur la protection des avocats – CJ-AV)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initié l'idée et plaidé en faveur d'un instrument juridiquement contraignant assorti d'un mécanisme de suivi </a:t>
            </a:r>
            <a:endParaRPr lang="fr-BE" sz="20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1A5CD7-F907-EAAF-B984-3341FBE819F4}"/>
              </a:ext>
            </a:extLst>
          </p:cNvPr>
          <p:cNvSpPr txBox="1"/>
          <p:nvPr/>
        </p:nvSpPr>
        <p:spPr>
          <a:xfrm>
            <a:off x="895830" y="2353635"/>
            <a:ext cx="5932337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Plaidoyer et contributions </a:t>
            </a:r>
          </a:p>
        </p:txBody>
      </p:sp>
    </p:spTree>
    <p:extLst>
      <p:ext uri="{BB962C8B-B14F-4D97-AF65-F5344CB8AC3E}">
        <p14:creationId xmlns:p14="http://schemas.microsoft.com/office/powerpoint/2010/main" val="360569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Affichage à l'écran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Symbol</vt:lpstr>
      <vt:lpstr>Wingdings</vt:lpstr>
      <vt:lpstr>Office Theme</vt:lpstr>
      <vt:lpstr>Présentation PowerPoint</vt:lpstr>
      <vt:lpstr>Pourquoi une  telle Convention ?</vt:lpstr>
      <vt:lpstr>Présentation PowerPoint</vt:lpstr>
      <vt:lpstr>Pourquoi un instrument contraignant est-il important ?</vt:lpstr>
      <vt:lpstr>Principes clés de la Convention (1)</vt:lpstr>
      <vt:lpstr>Principes clés de la Convention (2)</vt:lpstr>
      <vt:lpstr>Principes clés de la Convention (3)</vt:lpstr>
      <vt:lpstr>Implications plus larges</vt:lpstr>
      <vt:lpstr>Rôle du CCBE</vt:lpstr>
      <vt:lpstr>Présentation PowerPoint</vt:lpstr>
      <vt:lpstr>Moments clés (2017-2023)(1)</vt:lpstr>
      <vt:lpstr>Moments clés (2017-2023) (2)</vt:lpstr>
      <vt:lpstr>Étapes finales (2024-2025)</vt:lpstr>
      <vt:lpstr>Appel à l’action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Céline</dc:creator>
  <cp:keywords/>
  <dc:description>generated using python-pptx</dc:description>
  <cp:lastModifiedBy>emilie ALLAIN</cp:lastModifiedBy>
  <cp:revision>7</cp:revision>
  <dcterms:created xsi:type="dcterms:W3CDTF">2013-01-27T09:14:16Z</dcterms:created>
  <dcterms:modified xsi:type="dcterms:W3CDTF">2026-04-23T06:18:12Z</dcterms:modified>
  <cp:category/>
</cp:coreProperties>
</file>